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8824CEF1-FC07-4C9A-A870-62671A976919}" type="datetimeFigureOut">
              <a:rPr lang="en-US" smtClean="0"/>
              <a:t>3/8/2016</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63EA0AB2-E6CF-40C6-830C-EC3C9AC40414}"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824CEF1-FC07-4C9A-A870-62671A976919}" type="datetimeFigureOut">
              <a:rPr lang="en-US" smtClean="0"/>
              <a:t>3/8/2016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3EA0AB2-E6CF-40C6-830C-EC3C9AC4041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824CEF1-FC07-4C9A-A870-62671A976919}" type="datetimeFigureOut">
              <a:rPr lang="en-US" smtClean="0"/>
              <a:t>3/8/2016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3EA0AB2-E6CF-40C6-830C-EC3C9AC4041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824CEF1-FC07-4C9A-A870-62671A976919}" type="datetimeFigureOut">
              <a:rPr lang="en-US" smtClean="0"/>
              <a:t>3/8/2016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3EA0AB2-E6CF-40C6-830C-EC3C9AC4041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824CEF1-FC07-4C9A-A870-62671A976919}" type="datetimeFigureOut">
              <a:rPr lang="en-US" smtClean="0"/>
              <a:t>3/8/2016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3EA0AB2-E6CF-40C6-830C-EC3C9AC40414}"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824CEF1-FC07-4C9A-A870-62671A976919}" type="datetimeFigureOut">
              <a:rPr lang="en-US" smtClean="0"/>
              <a:t>3/8/2016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3EA0AB2-E6CF-40C6-830C-EC3C9AC4041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824CEF1-FC07-4C9A-A870-62671A976919}" type="datetimeFigureOut">
              <a:rPr lang="en-US" smtClean="0"/>
              <a:t>3/8/2016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3EA0AB2-E6CF-40C6-830C-EC3C9AC4041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824CEF1-FC07-4C9A-A870-62671A976919}" type="datetimeFigureOut">
              <a:rPr lang="en-US" smtClean="0"/>
              <a:t>3/8/2016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3EA0AB2-E6CF-40C6-830C-EC3C9AC4041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8824CEF1-FC07-4C9A-A870-62671A976919}" type="datetimeFigureOut">
              <a:rPr lang="en-US" smtClean="0"/>
              <a:t>3/8/2016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3EA0AB2-E6CF-40C6-830C-EC3C9AC40414}"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824CEF1-FC07-4C9A-A870-62671A976919}" type="datetimeFigureOut">
              <a:rPr lang="en-US" smtClean="0"/>
              <a:t>3/8/2016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3EA0AB2-E6CF-40C6-830C-EC3C9AC4041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8824CEF1-FC07-4C9A-A870-62671A976919}" type="datetimeFigureOut">
              <a:rPr lang="en-US" smtClean="0"/>
              <a:t>3/8/2016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3EA0AB2-E6CF-40C6-830C-EC3C9AC40414}"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824CEF1-FC07-4C9A-A870-62671A976919}" type="datetimeFigureOut">
              <a:rPr lang="en-US" smtClean="0"/>
              <a:t>3/8/2016</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3EA0AB2-E6CF-40C6-830C-EC3C9AC40414}"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2.jpg"/><Relationship Id="rId2" Type="http://schemas.openxmlformats.org/officeDocument/2006/relationships/image" Target="../media/image2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4.jp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Advertizing and Media Persuasive Techniques</a:t>
            </a:r>
            <a:endParaRPr lang="en-US" dirty="0"/>
          </a:p>
        </p:txBody>
      </p:sp>
      <p:sp>
        <p:nvSpPr>
          <p:cNvPr id="3" name="Subtitle 2"/>
          <p:cNvSpPr>
            <a:spLocks noGrp="1"/>
          </p:cNvSpPr>
          <p:nvPr>
            <p:ph type="subTitle" idx="1"/>
          </p:nvPr>
        </p:nvSpPr>
        <p:spPr/>
        <p:txBody>
          <a:bodyPr/>
          <a:lstStyle/>
          <a:p>
            <a:r>
              <a:rPr lang="en-US" dirty="0" smtClean="0"/>
              <a:t>Eng 12/Bailey</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Testimonials</a:t>
            </a:r>
            <a:endParaRPr lang="en-US" dirty="0"/>
          </a:p>
        </p:txBody>
      </p:sp>
      <p:sp>
        <p:nvSpPr>
          <p:cNvPr id="3" name="Content Placeholder 2"/>
          <p:cNvSpPr>
            <a:spLocks noGrp="1"/>
          </p:cNvSpPr>
          <p:nvPr>
            <p:ph idx="1"/>
          </p:nvPr>
        </p:nvSpPr>
        <p:spPr/>
        <p:txBody>
          <a:bodyPr/>
          <a:lstStyle/>
          <a:p>
            <a:r>
              <a:rPr lang="en-US" dirty="0" smtClean="0"/>
              <a:t>Testimonials are quotations or endorsements, in or out of context, which attempt to connect a famous or respectable person with a product or item.</a:t>
            </a:r>
            <a:endParaRPr lang="en-US" dirty="0"/>
          </a:p>
        </p:txBody>
      </p:sp>
      <p:pic>
        <p:nvPicPr>
          <p:cNvPr id="4" name="Picture 3" descr="testimon.bmp"/>
          <p:cNvPicPr>
            <a:picLocks noChangeAspect="1"/>
          </p:cNvPicPr>
          <p:nvPr/>
        </p:nvPicPr>
        <p:blipFill>
          <a:blip r:embed="rId2" cstate="print"/>
          <a:stretch>
            <a:fillRect/>
          </a:stretch>
        </p:blipFill>
        <p:spPr>
          <a:xfrm>
            <a:off x="3124200" y="3676876"/>
            <a:ext cx="4436831" cy="3181124"/>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0"/>
            <a:ext cx="7498080" cy="914400"/>
          </a:xfrm>
        </p:spPr>
        <p:txBody>
          <a:bodyPr/>
          <a:lstStyle/>
          <a:p>
            <a:pPr algn="ctr"/>
            <a:r>
              <a:rPr lang="en-US" b="1" dirty="0" smtClean="0"/>
              <a:t>Transfer</a:t>
            </a:r>
            <a:endParaRPr lang="en-US" dirty="0"/>
          </a:p>
        </p:txBody>
      </p:sp>
      <p:sp>
        <p:nvSpPr>
          <p:cNvPr id="3" name="Content Placeholder 2"/>
          <p:cNvSpPr>
            <a:spLocks noGrp="1"/>
          </p:cNvSpPr>
          <p:nvPr>
            <p:ph idx="1"/>
          </p:nvPr>
        </p:nvSpPr>
        <p:spPr>
          <a:xfrm>
            <a:off x="4648200" y="838200"/>
            <a:ext cx="4648200" cy="3886200"/>
          </a:xfrm>
        </p:spPr>
        <p:txBody>
          <a:bodyPr/>
          <a:lstStyle/>
          <a:p>
            <a:r>
              <a:rPr lang="en-US" dirty="0" smtClean="0"/>
              <a:t>an attempt to make the subject view a certain item in the same way as they view another item, to link the two in the subjects mind.</a:t>
            </a:r>
            <a:endParaRPr lang="en-US" dirty="0"/>
          </a:p>
        </p:txBody>
      </p:sp>
      <p:pic>
        <p:nvPicPr>
          <p:cNvPr id="4" name="Picture 3" descr="trans.jpg"/>
          <p:cNvPicPr>
            <a:picLocks noChangeAspect="1"/>
          </p:cNvPicPr>
          <p:nvPr/>
        </p:nvPicPr>
        <p:blipFill>
          <a:blip r:embed="rId2" cstate="print"/>
          <a:stretch>
            <a:fillRect/>
          </a:stretch>
        </p:blipFill>
        <p:spPr>
          <a:xfrm>
            <a:off x="1219200" y="3918659"/>
            <a:ext cx="6400801" cy="2939341"/>
          </a:xfrm>
          <a:prstGeom prst="rect">
            <a:avLst/>
          </a:prstGeom>
        </p:spPr>
      </p:pic>
      <p:pic>
        <p:nvPicPr>
          <p:cNvPr id="5" name="Picture 4" descr="transf.jpg"/>
          <p:cNvPicPr>
            <a:picLocks noChangeAspect="1"/>
          </p:cNvPicPr>
          <p:nvPr/>
        </p:nvPicPr>
        <p:blipFill>
          <a:blip r:embed="rId3" cstate="print"/>
          <a:stretch>
            <a:fillRect/>
          </a:stretch>
        </p:blipFill>
        <p:spPr>
          <a:xfrm>
            <a:off x="0" y="0"/>
            <a:ext cx="5032568" cy="327660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Repetition</a:t>
            </a:r>
            <a:endParaRPr lang="en-US" dirty="0"/>
          </a:p>
        </p:txBody>
      </p:sp>
      <p:sp>
        <p:nvSpPr>
          <p:cNvPr id="3" name="Content Placeholder 2"/>
          <p:cNvSpPr>
            <a:spLocks noGrp="1"/>
          </p:cNvSpPr>
          <p:nvPr>
            <p:ph idx="1"/>
          </p:nvPr>
        </p:nvSpPr>
        <p:spPr/>
        <p:txBody>
          <a:bodyPr/>
          <a:lstStyle/>
          <a:p>
            <a:r>
              <a:rPr lang="en-US" dirty="0" smtClean="0"/>
              <a:t>It is generally believed that people must see an ad 9 times before they acquire enough interest to consider buying it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3657600"/>
            <a:ext cx="4495800" cy="3097107"/>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24400" y="3352800"/>
            <a:ext cx="4313670" cy="3276600"/>
          </a:xfrm>
          <a:prstGeom prst="rect">
            <a:avLst/>
          </a:prstGeom>
        </p:spPr>
      </p:pic>
    </p:spTree>
    <p:extLst>
      <p:ext uri="{BB962C8B-B14F-4D97-AF65-F5344CB8AC3E}">
        <p14:creationId xmlns:p14="http://schemas.microsoft.com/office/powerpoint/2010/main" val="19564924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Collective Memory</a:t>
            </a:r>
            <a:endParaRPr lang="en-US" dirty="0"/>
          </a:p>
        </p:txBody>
      </p:sp>
      <p:sp>
        <p:nvSpPr>
          <p:cNvPr id="3" name="Content Placeholder 2"/>
          <p:cNvSpPr>
            <a:spLocks noGrp="1"/>
          </p:cNvSpPr>
          <p:nvPr>
            <p:ph idx="1"/>
          </p:nvPr>
        </p:nvSpPr>
        <p:spPr/>
        <p:txBody>
          <a:bodyPr/>
          <a:lstStyle/>
          <a:p>
            <a:r>
              <a:rPr lang="en-US" dirty="0" smtClean="0"/>
              <a:t>Draws on shared knowledge or experiences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7600" y="2743200"/>
            <a:ext cx="4891088" cy="3663595"/>
          </a:xfrm>
          <a:prstGeom prst="rect">
            <a:avLst/>
          </a:prstGeom>
        </p:spPr>
      </p:pic>
    </p:spTree>
    <p:extLst>
      <p:ext uri="{BB962C8B-B14F-4D97-AF65-F5344CB8AC3E}">
        <p14:creationId xmlns:p14="http://schemas.microsoft.com/office/powerpoint/2010/main" val="41455877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Humanizing Technology</a:t>
            </a:r>
            <a:endParaRPr lang="en-US" dirty="0"/>
          </a:p>
        </p:txBody>
      </p:sp>
      <p:sp>
        <p:nvSpPr>
          <p:cNvPr id="3" name="Content Placeholder 2"/>
          <p:cNvSpPr>
            <a:spLocks noGrp="1"/>
          </p:cNvSpPr>
          <p:nvPr>
            <p:ph idx="1"/>
          </p:nvPr>
        </p:nvSpPr>
        <p:spPr/>
        <p:txBody>
          <a:bodyPr/>
          <a:lstStyle/>
          <a:p>
            <a:r>
              <a:rPr lang="en-US" dirty="0" smtClean="0"/>
              <a:t>Reduces the amount of mystery about how technology works and makes people feel safe in their changing environment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3276600"/>
            <a:ext cx="3990976" cy="298938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15667" y="3515591"/>
            <a:ext cx="4848224" cy="2511398"/>
          </a:xfrm>
          <a:prstGeom prst="rect">
            <a:avLst/>
          </a:prstGeom>
        </p:spPr>
      </p:pic>
    </p:spTree>
    <p:extLst>
      <p:ext uri="{BB962C8B-B14F-4D97-AF65-F5344CB8AC3E}">
        <p14:creationId xmlns:p14="http://schemas.microsoft.com/office/powerpoint/2010/main" val="23827766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Strong Women</a:t>
            </a:r>
            <a:endParaRPr lang="en-US" dirty="0"/>
          </a:p>
        </p:txBody>
      </p:sp>
      <p:sp>
        <p:nvSpPr>
          <p:cNvPr id="3" name="Content Placeholder 2"/>
          <p:cNvSpPr>
            <a:spLocks noGrp="1"/>
          </p:cNvSpPr>
          <p:nvPr>
            <p:ph idx="1"/>
          </p:nvPr>
        </p:nvSpPr>
        <p:spPr/>
        <p:txBody>
          <a:bodyPr/>
          <a:lstStyle/>
          <a:p>
            <a:r>
              <a:rPr lang="en-US" dirty="0" smtClean="0"/>
              <a:t>Inspire and empower women, the majority of buyers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 y="2667000"/>
            <a:ext cx="4114800" cy="391800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2600" y="2105712"/>
            <a:ext cx="3295650" cy="4399863"/>
          </a:xfrm>
          <a:prstGeom prst="rect">
            <a:avLst/>
          </a:prstGeom>
        </p:spPr>
      </p:pic>
    </p:spTree>
    <p:extLst>
      <p:ext uri="{BB962C8B-B14F-4D97-AF65-F5344CB8AC3E}">
        <p14:creationId xmlns:p14="http://schemas.microsoft.com/office/powerpoint/2010/main" val="715078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Propaganda</a:t>
            </a:r>
            <a:endParaRPr lang="en-US" dirty="0"/>
          </a:p>
        </p:txBody>
      </p:sp>
      <p:sp>
        <p:nvSpPr>
          <p:cNvPr id="3" name="Content Placeholder 2"/>
          <p:cNvSpPr>
            <a:spLocks noGrp="1"/>
          </p:cNvSpPr>
          <p:nvPr>
            <p:ph idx="1"/>
          </p:nvPr>
        </p:nvSpPr>
        <p:spPr>
          <a:xfrm>
            <a:off x="685800" y="1447800"/>
            <a:ext cx="4114800" cy="5410200"/>
          </a:xfrm>
        </p:spPr>
        <p:txBody>
          <a:bodyPr>
            <a:normAutofit/>
          </a:bodyPr>
          <a:lstStyle/>
          <a:p>
            <a:r>
              <a:rPr lang="en-US" dirty="0" smtClean="0"/>
              <a:t>a form of communication that is aimed at influencing the attitude of a community toward some cause or position by presenting only one side</a:t>
            </a:r>
            <a:endParaRPr lang="en-US" dirty="0"/>
          </a:p>
        </p:txBody>
      </p:sp>
      <p:pic>
        <p:nvPicPr>
          <p:cNvPr id="4" name="Picture 3" descr="prop.jpg"/>
          <p:cNvPicPr>
            <a:picLocks noChangeAspect="1"/>
          </p:cNvPicPr>
          <p:nvPr/>
        </p:nvPicPr>
        <p:blipFill>
          <a:blip r:embed="rId2" cstate="print"/>
          <a:stretch>
            <a:fillRect/>
          </a:stretch>
        </p:blipFill>
        <p:spPr>
          <a:xfrm>
            <a:off x="5181600" y="1331496"/>
            <a:ext cx="3962400" cy="552650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3400" y="2057400"/>
            <a:ext cx="4133088" cy="1036638"/>
          </a:xfrm>
        </p:spPr>
        <p:txBody>
          <a:bodyPr/>
          <a:lstStyle/>
          <a:p>
            <a:pPr algn="ctr"/>
            <a:r>
              <a:rPr lang="en-US" dirty="0" smtClean="0"/>
              <a:t>Assertion</a:t>
            </a:r>
            <a:endParaRPr lang="en-US" dirty="0"/>
          </a:p>
        </p:txBody>
      </p:sp>
      <p:sp>
        <p:nvSpPr>
          <p:cNvPr id="3" name="Content Placeholder 2"/>
          <p:cNvSpPr>
            <a:spLocks noGrp="1"/>
          </p:cNvSpPr>
          <p:nvPr>
            <p:ph idx="1"/>
          </p:nvPr>
        </p:nvSpPr>
        <p:spPr>
          <a:xfrm>
            <a:off x="4038600" y="3200400"/>
            <a:ext cx="5105400" cy="3657600"/>
          </a:xfrm>
        </p:spPr>
        <p:txBody>
          <a:bodyPr/>
          <a:lstStyle/>
          <a:p>
            <a:r>
              <a:rPr lang="en-US" dirty="0" smtClean="0"/>
              <a:t>An assertion is an enthusiastic or energetic statement presented as a fact, although it is not necessarily true.</a:t>
            </a:r>
            <a:endParaRPr lang="en-US" dirty="0"/>
          </a:p>
        </p:txBody>
      </p:sp>
      <p:pic>
        <p:nvPicPr>
          <p:cNvPr id="4" name="Picture 3" descr="assert.bmp"/>
          <p:cNvPicPr>
            <a:picLocks noChangeAspect="1"/>
          </p:cNvPicPr>
          <p:nvPr/>
        </p:nvPicPr>
        <p:blipFill>
          <a:blip r:embed="rId2" cstate="print"/>
          <a:stretch>
            <a:fillRect/>
          </a:stretch>
        </p:blipFill>
        <p:spPr>
          <a:xfrm>
            <a:off x="0" y="3048000"/>
            <a:ext cx="4003726" cy="3810000"/>
          </a:xfrm>
          <a:prstGeom prst="rect">
            <a:avLst/>
          </a:prstGeom>
        </p:spPr>
      </p:pic>
      <p:pic>
        <p:nvPicPr>
          <p:cNvPr id="5" name="Picture 4" descr="assert1.bmp"/>
          <p:cNvPicPr>
            <a:picLocks noChangeAspect="1"/>
          </p:cNvPicPr>
          <p:nvPr/>
        </p:nvPicPr>
        <p:blipFill>
          <a:blip r:embed="rId3" cstate="print"/>
          <a:stretch>
            <a:fillRect/>
          </a:stretch>
        </p:blipFill>
        <p:spPr>
          <a:xfrm>
            <a:off x="1219200" y="0"/>
            <a:ext cx="7357246" cy="2286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Bandwagon</a:t>
            </a:r>
            <a:endParaRPr lang="en-US" dirty="0"/>
          </a:p>
        </p:txBody>
      </p:sp>
      <p:sp>
        <p:nvSpPr>
          <p:cNvPr id="3" name="Content Placeholder 2"/>
          <p:cNvSpPr>
            <a:spLocks noGrp="1"/>
          </p:cNvSpPr>
          <p:nvPr>
            <p:ph idx="1"/>
          </p:nvPr>
        </p:nvSpPr>
        <p:spPr/>
        <p:txBody>
          <a:bodyPr/>
          <a:lstStyle/>
          <a:p>
            <a:r>
              <a:rPr lang="en-US" dirty="0" smtClean="0"/>
              <a:t>Bandwagon is an appeal to the subject to follow the crowd, to join in because others are doing so as well.</a:t>
            </a:r>
            <a:endParaRPr lang="en-US" dirty="0"/>
          </a:p>
        </p:txBody>
      </p:sp>
      <p:pic>
        <p:nvPicPr>
          <p:cNvPr id="4" name="Picture 3" descr="band.jpg"/>
          <p:cNvPicPr>
            <a:picLocks noChangeAspect="1"/>
          </p:cNvPicPr>
          <p:nvPr/>
        </p:nvPicPr>
        <p:blipFill>
          <a:blip r:embed="rId2" cstate="print"/>
          <a:stretch>
            <a:fillRect/>
          </a:stretch>
        </p:blipFill>
        <p:spPr>
          <a:xfrm>
            <a:off x="0" y="2922105"/>
            <a:ext cx="3352800" cy="3935896"/>
          </a:xfrm>
          <a:prstGeom prst="rect">
            <a:avLst/>
          </a:prstGeom>
        </p:spPr>
      </p:pic>
      <p:pic>
        <p:nvPicPr>
          <p:cNvPr id="5" name="Picture 4" descr="ba.jpg"/>
          <p:cNvPicPr>
            <a:picLocks noChangeAspect="1"/>
          </p:cNvPicPr>
          <p:nvPr/>
        </p:nvPicPr>
        <p:blipFill>
          <a:blip r:embed="rId3" cstate="print"/>
          <a:srcRect t="35778" b="35778"/>
          <a:stretch>
            <a:fillRect/>
          </a:stretch>
        </p:blipFill>
        <p:spPr>
          <a:xfrm>
            <a:off x="3495676" y="3733800"/>
            <a:ext cx="5648324" cy="1606634"/>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Glittering Generalities</a:t>
            </a:r>
            <a:endParaRPr lang="en-US" dirty="0"/>
          </a:p>
        </p:txBody>
      </p:sp>
      <p:sp>
        <p:nvSpPr>
          <p:cNvPr id="3" name="Content Placeholder 2"/>
          <p:cNvSpPr>
            <a:spLocks noGrp="1"/>
          </p:cNvSpPr>
          <p:nvPr>
            <p:ph idx="1"/>
          </p:nvPr>
        </p:nvSpPr>
        <p:spPr>
          <a:xfrm>
            <a:off x="1066800" y="1219200"/>
            <a:ext cx="7866888" cy="5029200"/>
          </a:xfrm>
        </p:spPr>
        <p:txBody>
          <a:bodyPr/>
          <a:lstStyle/>
          <a:p>
            <a:r>
              <a:rPr lang="en-US" dirty="0" smtClean="0"/>
              <a:t>When these words are used, they demand approval without thinking, simply because such an important concept is involved.</a:t>
            </a:r>
            <a:endParaRPr lang="en-US" dirty="0"/>
          </a:p>
        </p:txBody>
      </p:sp>
      <p:pic>
        <p:nvPicPr>
          <p:cNvPr id="4" name="Picture 3" descr="gg.jpg"/>
          <p:cNvPicPr>
            <a:picLocks noChangeAspect="1"/>
          </p:cNvPicPr>
          <p:nvPr/>
        </p:nvPicPr>
        <p:blipFill>
          <a:blip r:embed="rId2" cstate="print"/>
          <a:stretch>
            <a:fillRect/>
          </a:stretch>
        </p:blipFill>
        <p:spPr>
          <a:xfrm>
            <a:off x="6172200" y="2720715"/>
            <a:ext cx="2743200" cy="4137285"/>
          </a:xfrm>
          <a:prstGeom prst="rect">
            <a:avLst/>
          </a:prstGeom>
        </p:spPr>
      </p:pic>
      <p:pic>
        <p:nvPicPr>
          <p:cNvPr id="5" name="Picture 4" descr="gg1.jpg"/>
          <p:cNvPicPr>
            <a:picLocks noChangeAspect="1"/>
          </p:cNvPicPr>
          <p:nvPr/>
        </p:nvPicPr>
        <p:blipFill>
          <a:blip r:embed="rId3" cstate="print"/>
          <a:srcRect t="12308" b="9744"/>
          <a:stretch>
            <a:fillRect/>
          </a:stretch>
        </p:blipFill>
        <p:spPr>
          <a:xfrm>
            <a:off x="381000" y="3124200"/>
            <a:ext cx="5323472" cy="31242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Lesser of Two Evils</a:t>
            </a:r>
            <a:endParaRPr lang="en-US" dirty="0"/>
          </a:p>
        </p:txBody>
      </p:sp>
      <p:sp>
        <p:nvSpPr>
          <p:cNvPr id="3" name="Content Placeholder 2"/>
          <p:cNvSpPr>
            <a:spLocks noGrp="1"/>
          </p:cNvSpPr>
          <p:nvPr>
            <p:ph idx="1"/>
          </p:nvPr>
        </p:nvSpPr>
        <p:spPr>
          <a:xfrm>
            <a:off x="4648200" y="1447800"/>
            <a:ext cx="4285488" cy="4800600"/>
          </a:xfrm>
        </p:spPr>
        <p:txBody>
          <a:bodyPr/>
          <a:lstStyle/>
          <a:p>
            <a:r>
              <a:rPr lang="en-US" dirty="0" smtClean="0"/>
              <a:t>The "lesser of two evils" technique tries to convince us of an idea or proposal by presenting it as the least offensive option.</a:t>
            </a:r>
            <a:endParaRPr lang="en-US" dirty="0"/>
          </a:p>
        </p:txBody>
      </p:sp>
      <p:pic>
        <p:nvPicPr>
          <p:cNvPr id="4" name="Picture 3" descr="lesser.jpg"/>
          <p:cNvPicPr>
            <a:picLocks noChangeAspect="1"/>
          </p:cNvPicPr>
          <p:nvPr/>
        </p:nvPicPr>
        <p:blipFill>
          <a:blip r:embed="rId2" cstate="print"/>
          <a:stretch>
            <a:fillRect/>
          </a:stretch>
        </p:blipFill>
        <p:spPr>
          <a:xfrm>
            <a:off x="0" y="1861013"/>
            <a:ext cx="4800600" cy="4996988"/>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990600"/>
          </a:xfrm>
        </p:spPr>
        <p:txBody>
          <a:bodyPr/>
          <a:lstStyle/>
          <a:p>
            <a:pPr algn="ctr"/>
            <a:r>
              <a:rPr lang="en-US" dirty="0" smtClean="0"/>
              <a:t>Name Calling</a:t>
            </a:r>
            <a:endParaRPr lang="en-US" dirty="0"/>
          </a:p>
        </p:txBody>
      </p:sp>
      <p:sp>
        <p:nvSpPr>
          <p:cNvPr id="3" name="Content Placeholder 2"/>
          <p:cNvSpPr>
            <a:spLocks noGrp="1"/>
          </p:cNvSpPr>
          <p:nvPr>
            <p:ph idx="1"/>
          </p:nvPr>
        </p:nvSpPr>
        <p:spPr>
          <a:xfrm>
            <a:off x="1435608" y="762000"/>
            <a:ext cx="7498080" cy="5486400"/>
          </a:xfrm>
        </p:spPr>
        <p:txBody>
          <a:bodyPr/>
          <a:lstStyle/>
          <a:p>
            <a:r>
              <a:rPr lang="en-US" dirty="0" smtClean="0"/>
              <a:t>the use of derogatory language or words that carry a negative connotation when describing an enemy.</a:t>
            </a:r>
            <a:endParaRPr lang="en-US" dirty="0"/>
          </a:p>
        </p:txBody>
      </p:sp>
      <p:pic>
        <p:nvPicPr>
          <p:cNvPr id="4" name="Picture 3" descr="name1.jpg"/>
          <p:cNvPicPr>
            <a:picLocks noChangeAspect="1"/>
          </p:cNvPicPr>
          <p:nvPr/>
        </p:nvPicPr>
        <p:blipFill>
          <a:blip r:embed="rId2" cstate="print"/>
          <a:stretch>
            <a:fillRect/>
          </a:stretch>
        </p:blipFill>
        <p:spPr>
          <a:xfrm>
            <a:off x="1676400" y="2362200"/>
            <a:ext cx="6759872" cy="44958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914400"/>
          </a:xfrm>
        </p:spPr>
        <p:txBody>
          <a:bodyPr/>
          <a:lstStyle/>
          <a:p>
            <a:pPr algn="ctr"/>
            <a:r>
              <a:rPr lang="en-US" b="1" dirty="0" smtClean="0"/>
              <a:t>Pinpointing the Enemy</a:t>
            </a:r>
            <a:endParaRPr lang="en-US" dirty="0"/>
          </a:p>
        </p:txBody>
      </p:sp>
      <p:sp>
        <p:nvSpPr>
          <p:cNvPr id="3" name="Content Placeholder 2"/>
          <p:cNvSpPr>
            <a:spLocks noGrp="1"/>
          </p:cNvSpPr>
          <p:nvPr>
            <p:ph idx="1"/>
          </p:nvPr>
        </p:nvSpPr>
        <p:spPr>
          <a:xfrm>
            <a:off x="1435608" y="685800"/>
            <a:ext cx="7498080" cy="5562600"/>
          </a:xfrm>
        </p:spPr>
        <p:txBody>
          <a:bodyPr/>
          <a:lstStyle/>
          <a:p>
            <a:r>
              <a:rPr lang="en-US" dirty="0" smtClean="0"/>
              <a:t>This is an attempt to simplify a complex situation by presenting one specific group or person as the enemy.</a:t>
            </a:r>
            <a:endParaRPr lang="en-US" dirty="0"/>
          </a:p>
        </p:txBody>
      </p:sp>
      <p:pic>
        <p:nvPicPr>
          <p:cNvPr id="4" name="Picture 3" descr="enemy.bmp"/>
          <p:cNvPicPr>
            <a:picLocks noChangeAspect="1"/>
          </p:cNvPicPr>
          <p:nvPr/>
        </p:nvPicPr>
        <p:blipFill>
          <a:blip r:embed="rId2" cstate="print"/>
          <a:stretch>
            <a:fillRect/>
          </a:stretch>
        </p:blipFill>
        <p:spPr>
          <a:xfrm>
            <a:off x="5715000" y="2280107"/>
            <a:ext cx="3429001" cy="4577894"/>
          </a:xfrm>
          <a:prstGeom prst="rect">
            <a:avLst/>
          </a:prstGeom>
        </p:spPr>
      </p:pic>
      <p:pic>
        <p:nvPicPr>
          <p:cNvPr id="5" name="Picture 4" descr="enemy2.jpg"/>
          <p:cNvPicPr>
            <a:picLocks noChangeAspect="1"/>
          </p:cNvPicPr>
          <p:nvPr/>
        </p:nvPicPr>
        <p:blipFill>
          <a:blip r:embed="rId3" cstate="print"/>
          <a:stretch>
            <a:fillRect/>
          </a:stretch>
        </p:blipFill>
        <p:spPr>
          <a:xfrm>
            <a:off x="0" y="2295729"/>
            <a:ext cx="3200400" cy="4562272"/>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838200"/>
          </a:xfrm>
        </p:spPr>
        <p:txBody>
          <a:bodyPr/>
          <a:lstStyle/>
          <a:p>
            <a:pPr algn="ctr"/>
            <a:r>
              <a:rPr lang="en-US" b="1" dirty="0" smtClean="0"/>
              <a:t>Plain Folks</a:t>
            </a:r>
            <a:endParaRPr lang="en-US" dirty="0"/>
          </a:p>
        </p:txBody>
      </p:sp>
      <p:sp>
        <p:nvSpPr>
          <p:cNvPr id="3" name="Content Placeholder 2"/>
          <p:cNvSpPr>
            <a:spLocks noGrp="1"/>
          </p:cNvSpPr>
          <p:nvPr>
            <p:ph idx="1"/>
          </p:nvPr>
        </p:nvSpPr>
        <p:spPr>
          <a:xfrm>
            <a:off x="685800" y="685800"/>
            <a:ext cx="8458200" cy="5562600"/>
          </a:xfrm>
        </p:spPr>
        <p:txBody>
          <a:bodyPr/>
          <a:lstStyle/>
          <a:p>
            <a:r>
              <a:rPr lang="en-US" dirty="0" smtClean="0"/>
              <a:t>The plain folks device is an attempt by the propagandist to convince the public that his views reflect those of the common person and that they are also working for the benefit of the common person.</a:t>
            </a:r>
            <a:endParaRPr lang="en-US" dirty="0"/>
          </a:p>
        </p:txBody>
      </p:sp>
      <p:pic>
        <p:nvPicPr>
          <p:cNvPr id="4" name="Picture 3" descr="plain.jpg"/>
          <p:cNvPicPr>
            <a:picLocks noChangeAspect="1"/>
          </p:cNvPicPr>
          <p:nvPr/>
        </p:nvPicPr>
        <p:blipFill>
          <a:blip r:embed="rId2" cstate="print"/>
          <a:srcRect l="31467" t="4639" r="6757"/>
          <a:stretch>
            <a:fillRect/>
          </a:stretch>
        </p:blipFill>
        <p:spPr>
          <a:xfrm>
            <a:off x="0" y="3245645"/>
            <a:ext cx="3124200" cy="3612356"/>
          </a:xfrm>
          <a:prstGeom prst="rect">
            <a:avLst/>
          </a:prstGeom>
        </p:spPr>
      </p:pic>
      <p:pic>
        <p:nvPicPr>
          <p:cNvPr id="5" name="Picture 4" descr="plain folk.jpg"/>
          <p:cNvPicPr>
            <a:picLocks noChangeAspect="1"/>
          </p:cNvPicPr>
          <p:nvPr/>
        </p:nvPicPr>
        <p:blipFill>
          <a:blip r:embed="rId3" cstate="print"/>
          <a:srcRect t="10889" b="7333"/>
          <a:stretch>
            <a:fillRect/>
          </a:stretch>
        </p:blipFill>
        <p:spPr>
          <a:xfrm>
            <a:off x="4191000" y="2807546"/>
            <a:ext cx="4953001" cy="4050454"/>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62</TotalTime>
  <Words>330</Words>
  <Application>Microsoft Office PowerPoint</Application>
  <PresentationFormat>On-screen Show (4:3)</PresentationFormat>
  <Paragraphs>30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Solstice</vt:lpstr>
      <vt:lpstr>Advertizing and Media Persuasive Techniques</vt:lpstr>
      <vt:lpstr>Propaganda</vt:lpstr>
      <vt:lpstr>Assertion</vt:lpstr>
      <vt:lpstr>Bandwagon</vt:lpstr>
      <vt:lpstr>Glittering Generalities</vt:lpstr>
      <vt:lpstr>Lesser of Two Evils</vt:lpstr>
      <vt:lpstr>Name Calling</vt:lpstr>
      <vt:lpstr>Pinpointing the Enemy</vt:lpstr>
      <vt:lpstr>Plain Folks</vt:lpstr>
      <vt:lpstr>Testimonials</vt:lpstr>
      <vt:lpstr>Transfer</vt:lpstr>
      <vt:lpstr>Repetition</vt:lpstr>
      <vt:lpstr>Collective Memory</vt:lpstr>
      <vt:lpstr>Humanizing Technology</vt:lpstr>
      <vt:lpstr>Strong Women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Advertizing and Media Persuasive Techniques</dc:title>
  <dc:creator>Jessica Leigh Bailey</dc:creator>
  <cp:lastModifiedBy>Owner</cp:lastModifiedBy>
  <cp:revision>7</cp:revision>
  <dcterms:created xsi:type="dcterms:W3CDTF">2012-10-16T01:01:36Z</dcterms:created>
  <dcterms:modified xsi:type="dcterms:W3CDTF">2016-03-08T15:14:28Z</dcterms:modified>
</cp:coreProperties>
</file>